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9" r:id="rId5"/>
    <p:sldId id="258" r:id="rId6"/>
    <p:sldId id="271" r:id="rId7"/>
    <p:sldId id="272" r:id="rId8"/>
    <p:sldId id="273" r:id="rId9"/>
    <p:sldId id="274" r:id="rId10"/>
    <p:sldId id="262" r:id="rId11"/>
    <p:sldId id="263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zh-TW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105"/>
    <p:restoredTop sz="86423"/>
  </p:normalViewPr>
  <p:slideViewPr>
    <p:cSldViewPr showGuides="1">
      <p:cViewPr>
        <p:scale>
          <a:sx n="100" d="100"/>
          <a:sy n="100" d="100"/>
        </p:scale>
        <p:origin x="-5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r>
              <a:rPr lang="zh-TW" altLang="en-US"/>
              <a:t>按一下以編輯母片副標題樣式</a:t>
            </a:r>
            <a:endParaRPr lang="zh-TW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b="0" i="0" kern="1200" cap="none" spc="0" normalizeH="0" baseline="0" noProof="0" smtClean="0">
              <a:solidFill>
                <a:schemeClr val="tx1"/>
              </a:solidFill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b="0" i="0" kern="1200" cap="none" spc="0" normalizeH="0" baseline="0" noProof="0" smtClean="0">
              <a:solidFill>
                <a:schemeClr val="tx1"/>
              </a:solidFill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TW" altLang="en-US" dirty="0"/>
              <a:t>按一下以編輯母片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kumimoji="0" sz="1200"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kumimoji="0" sz="1200">
                <a:latin typeface="+mj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TW" sz="1200" dirty="0">
                <a:latin typeface="Garamond" pitchFamily="18" charset="0"/>
              </a:rPr>
            </a:fld>
            <a:endParaRPr lang="en-US" altLang="zh-TW" sz="1200" dirty="0">
              <a:latin typeface="Garamond" pitchFamily="18" charset="0"/>
            </a:endParaRPr>
          </a:p>
        </p:txBody>
      </p:sp>
      <p:sp>
        <p:nvSpPr>
          <p:cNvPr id="61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+mn-cs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PMingLiU" panose="02020500000000000000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PMingLiU" panose="02020500000000000000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PMingLiU" panose="02020500000000000000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PMingLiU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PMingLiU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PMingLiU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PMingLiU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PMingLiU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755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kumimoji="1" sz="2600">
          <a:solidFill>
            <a:schemeClr val="tx1"/>
          </a:solidFill>
          <a:latin typeface="+mn-lt"/>
          <a:ea typeface="+mn-ea"/>
        </a:defRPr>
      </a:lvl2pPr>
      <a:lvl3pPr marL="1022350" indent="-351155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2200">
          <a:solidFill>
            <a:schemeClr val="tx1"/>
          </a:solidFill>
          <a:latin typeface="+mn-lt"/>
          <a:ea typeface="+mn-ea"/>
        </a:defRPr>
      </a:lvl3pPr>
      <a:lvl4pPr marL="1339850" indent="-31623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kumimoji="1" sz="2000">
          <a:solidFill>
            <a:schemeClr val="tx1"/>
          </a:solidFill>
          <a:latin typeface="+mn-lt"/>
          <a:ea typeface="+mn-ea"/>
        </a:defRPr>
      </a:lvl4pPr>
      <a:lvl5pPr marL="16814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1386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8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30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102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r>
              <a:rPr kumimoji="1" lang="en-US" altLang="zh-CN" dirty="0">
                <a:latin typeface="+mj-lt"/>
                <a:ea typeface="+mj-ea"/>
                <a:cs typeface="+mj-cs"/>
              </a:rPr>
              <a:t>MPO</a:t>
            </a:r>
            <a:r>
              <a:rPr kumimoji="1" lang="zh-CN" altLang="en-US" dirty="0">
                <a:latin typeface="+mj-lt"/>
                <a:ea typeface="+mj-ea"/>
                <a:cs typeface="+mj-cs"/>
              </a:rPr>
              <a:t>光纖連接器</a:t>
            </a:r>
            <a:endParaRPr kumimoji="1" lang="zh-TW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ln/>
        </p:spPr>
        <p:txBody>
          <a:bodyPr vert="horz" wrap="square" lIns="91440" tIns="45720" rIns="91440" bIns="45720" anchor="t"/>
          <a:p>
            <a:pPr algn="ctr" eaLnBrk="1" hangingPunct="1">
              <a:buSzPct val="65000"/>
            </a:pPr>
            <a:r>
              <a:rPr kumimoji="1" lang="zh-CN" altLang="en-US" dirty="0">
                <a:latin typeface="+mn-lt"/>
                <a:ea typeface="+mn-ea"/>
                <a:cs typeface="+mn-cs"/>
              </a:rPr>
              <a:t> </a:t>
            </a:r>
            <a:endParaRPr kumimoji="1" lang="zh-CN" altLang="en-US" dirty="0">
              <a:latin typeface="+mn-lt"/>
              <a:ea typeface="+mn-ea"/>
              <a:cs typeface="+mn-cs"/>
            </a:endParaRPr>
          </a:p>
          <a:p>
            <a:pPr eaLnBrk="1" hangingPunct="1">
              <a:buSzPct val="65000"/>
            </a:pPr>
            <a:r>
              <a:rPr kumimoji="1" lang="zh-CN" altLang="en-US" dirty="0">
                <a:latin typeface="+mn-lt"/>
                <a:ea typeface="+mn-ea"/>
                <a:cs typeface="+mn-cs"/>
              </a:rPr>
              <a:t>                  製作：</a:t>
            </a:r>
            <a:endParaRPr kumimoji="1" lang="en-US" altLang="zh-CN" dirty="0">
              <a:latin typeface="+mn-lt"/>
              <a:ea typeface="+mn-ea"/>
              <a:cs typeface="+mn-cs"/>
            </a:endParaRPr>
          </a:p>
          <a:p>
            <a:pPr algn="ctr" eaLnBrk="1" hangingPunct="1">
              <a:buSzPct val="65000"/>
            </a:pPr>
            <a:r>
              <a:rPr kumimoji="1" lang="zh-CN" altLang="en-US" dirty="0">
                <a:latin typeface="+mn-lt"/>
                <a:ea typeface="+mn-ea"/>
                <a:cs typeface="+mn-cs"/>
              </a:rPr>
              <a:t>時間：</a:t>
            </a:r>
            <a:r>
              <a:rPr kumimoji="1" lang="en-US" altLang="zh-CN" dirty="0">
                <a:latin typeface="+mn-lt"/>
                <a:ea typeface="+mn-ea"/>
                <a:cs typeface="+mn-cs"/>
              </a:rPr>
              <a:t>2012.07.29</a:t>
            </a:r>
            <a:endParaRPr kumimoji="1" lang="en-US" altLang="zh-CN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應用</a:t>
            </a:r>
            <a:endParaRPr lang="zh-CN" altLang="en-US" dirty="0">
              <a:solidFill>
                <a:srgbClr val="0000FF"/>
              </a:solidFill>
            </a:endParaRPr>
          </a:p>
          <a:p>
            <a:pPr eaLnBrk="1" hangingPunct="1">
              <a:buNone/>
            </a:pPr>
            <a:r>
              <a:rPr lang="zh-CN" altLang="en-US" dirty="0"/>
              <a:t>  </a:t>
            </a:r>
            <a:r>
              <a:rPr lang="en-US" altLang="zh-CN" dirty="0"/>
              <a:t>- </a:t>
            </a:r>
            <a:r>
              <a:rPr lang="zh-CN" altLang="en-US" dirty="0"/>
              <a:t>數據中心高密度環境下的應用；</a:t>
            </a:r>
            <a:endParaRPr lang="zh-CN" altLang="en-US" dirty="0"/>
          </a:p>
          <a:p>
            <a:pPr eaLnBrk="1" hangingPunct="1">
              <a:buNone/>
            </a:pPr>
            <a:r>
              <a:rPr lang="zh-CN" altLang="en-US" dirty="0"/>
              <a:t>  </a:t>
            </a:r>
            <a:r>
              <a:rPr lang="en-US" altLang="zh-CN" dirty="0"/>
              <a:t>- </a:t>
            </a:r>
            <a:r>
              <a:rPr lang="zh-CN" altLang="en-US" dirty="0"/>
              <a:t>光纖到樓（</a:t>
            </a:r>
            <a:r>
              <a:rPr lang="en-US" altLang="zh-CN" dirty="0"/>
              <a:t>FTTB</a:t>
            </a:r>
            <a:r>
              <a:rPr lang="zh-CN" altLang="en-US" dirty="0"/>
              <a:t>）中的應用；</a:t>
            </a:r>
            <a:endParaRPr lang="zh-CN" altLang="en-US" dirty="0"/>
          </a:p>
          <a:p>
            <a:pPr eaLnBrk="1" hangingPunct="1">
              <a:buNone/>
            </a:pPr>
            <a:r>
              <a:rPr lang="zh-CN" altLang="en-US" dirty="0"/>
              <a:t>  </a:t>
            </a:r>
            <a:r>
              <a:rPr lang="en-US" altLang="zh-CN" dirty="0"/>
              <a:t>- </a:t>
            </a:r>
            <a:r>
              <a:rPr lang="zh-CN" altLang="en-US" dirty="0"/>
              <a:t>分光器、</a:t>
            </a:r>
            <a:r>
              <a:rPr lang="en-US" altLang="zh-CN" dirty="0"/>
              <a:t>40G/100G SFP</a:t>
            </a:r>
            <a:r>
              <a:rPr lang="zh-CN" altLang="en-US" dirty="0"/>
              <a:t>、</a:t>
            </a:r>
            <a:r>
              <a:rPr lang="en-US" altLang="zh-CN" dirty="0"/>
              <a:t>SFP+</a:t>
            </a:r>
            <a:r>
              <a:rPr lang="zh-CN" altLang="en-US" dirty="0"/>
              <a:t>等光收發設備內部的連接應用。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dirty="0"/>
              <a:t>MPO Vs MTP</a:t>
            </a:r>
            <a:endParaRPr lang="en-US" altLang="zh-TW"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MPO</a:t>
            </a:r>
            <a:r>
              <a:rPr lang="zh-CN" altLang="en-US" sz="2400" dirty="0"/>
              <a:t>連接器系列有兩個不同的定義標準</a:t>
            </a:r>
            <a:r>
              <a:rPr lang="en-US" altLang="zh-CN" sz="2400" dirty="0"/>
              <a:t>——</a:t>
            </a:r>
            <a:r>
              <a:rPr lang="zh-CN" altLang="en-US" sz="2400" dirty="0"/>
              <a:t>國際上由“</a:t>
            </a:r>
            <a:r>
              <a:rPr lang="en-US" altLang="zh-CN" sz="2400" dirty="0"/>
              <a:t>IEC-61754-7”</a:t>
            </a:r>
            <a:r>
              <a:rPr lang="zh-CN" altLang="en-US" sz="2400" dirty="0"/>
              <a:t>定義，而美國用“</a:t>
            </a:r>
            <a:r>
              <a:rPr lang="en-US" altLang="zh-CN" sz="2400" dirty="0"/>
              <a:t>TIA-604-5(FOCIS5)”</a:t>
            </a:r>
            <a:r>
              <a:rPr lang="zh-CN" altLang="en-US" sz="2400" dirty="0"/>
              <a:t>定義</a:t>
            </a:r>
            <a:endParaRPr lang="zh-CN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MTP</a:t>
            </a:r>
            <a:r>
              <a:rPr lang="zh-CN" altLang="en-US" sz="2400" dirty="0"/>
              <a:t>是</a:t>
            </a:r>
            <a:r>
              <a:rPr lang="en-US" altLang="zh-CN" sz="2400" dirty="0"/>
              <a:t>US conec</a:t>
            </a:r>
            <a:r>
              <a:rPr lang="zh-CN" altLang="en-US" sz="2400" dirty="0"/>
              <a:t>公司註冊的</a:t>
            </a:r>
            <a:r>
              <a:rPr lang="en-US" altLang="zh-CN" sz="2400" dirty="0"/>
              <a:t>MPO</a:t>
            </a:r>
            <a:r>
              <a:rPr lang="zh-CN" altLang="en-US" sz="2400" dirty="0"/>
              <a:t>連接器的品牌，特指其生產的</a:t>
            </a:r>
            <a:r>
              <a:rPr lang="en-US" altLang="zh-CN" sz="2400" dirty="0"/>
              <a:t>MPO</a:t>
            </a:r>
            <a:r>
              <a:rPr lang="zh-CN" altLang="en-US" sz="2400" dirty="0"/>
              <a:t>連接器</a:t>
            </a:r>
            <a:endParaRPr lang="zh-CN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MTP</a:t>
            </a:r>
            <a:r>
              <a:rPr lang="zh-CN" altLang="en-US" sz="2400" dirty="0"/>
              <a:t>符合國際“</a:t>
            </a:r>
            <a:r>
              <a:rPr lang="en-US" altLang="zh-CN" sz="2400" dirty="0"/>
              <a:t>IEC-61754-7”</a:t>
            </a:r>
            <a:r>
              <a:rPr lang="zh-CN" altLang="en-US" sz="2400" dirty="0"/>
              <a:t>以及美國“</a:t>
            </a:r>
            <a:r>
              <a:rPr lang="en-US" altLang="zh-CN" sz="2400" dirty="0"/>
              <a:t>TIA-604-5(FOCIS5)”</a:t>
            </a:r>
            <a:r>
              <a:rPr lang="zh-CN" altLang="en-US" sz="2400" dirty="0"/>
              <a:t>兩項標準</a:t>
            </a:r>
            <a:endParaRPr lang="zh-CN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MTP</a:t>
            </a:r>
            <a:r>
              <a:rPr lang="zh-CN" altLang="en-US" sz="2400" dirty="0"/>
              <a:t>的設計與</a:t>
            </a:r>
            <a:r>
              <a:rPr lang="en-US" altLang="zh-CN" sz="2400" dirty="0"/>
              <a:t>MPO</a:t>
            </a:r>
            <a:r>
              <a:rPr lang="zh-CN" altLang="en-US" sz="2400" dirty="0"/>
              <a:t>的明顯不同</a:t>
            </a:r>
            <a:endParaRPr lang="zh-CN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MTP</a:t>
            </a:r>
            <a:r>
              <a:rPr lang="zh-CN" altLang="en-US" sz="2400" dirty="0"/>
              <a:t>連接器就是一個高性能的</a:t>
            </a:r>
            <a:r>
              <a:rPr lang="en-US" altLang="zh-CN" sz="2400" dirty="0"/>
              <a:t>MPO</a:t>
            </a:r>
            <a:r>
              <a:rPr lang="zh-CN" altLang="en-US" sz="2400" dirty="0"/>
              <a:t>連接器</a:t>
            </a:r>
            <a:endParaRPr lang="zh-CN" altLang="en-US" sz="2400" dirty="0"/>
          </a:p>
          <a:p>
            <a:pPr eaLnBrk="1" hangingPunct="1">
              <a:lnSpc>
                <a:spcPct val="90000"/>
              </a:lnSpc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Picture 5" descr="image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1219200"/>
            <a:ext cx="6172200" cy="4213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Rectangle 7"/>
          <p:cNvSpPr/>
          <p:nvPr/>
        </p:nvSpPr>
        <p:spPr>
          <a:xfrm>
            <a:off x="4114800" y="5334000"/>
            <a:ext cx="1295400" cy="838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/>
          <a:p>
            <a:pPr lvl="0" algn="ctr" eaLnBrk="1" hangingPunct="1"/>
            <a:r>
              <a:rPr lang="zh-CN" altLang="en-US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內部元件對比</a:t>
            </a:r>
            <a:endParaRPr lang="en-US" altLang="zh-CN" sz="2400" dirty="0">
              <a:solidFill>
                <a:schemeClr val="tx2"/>
              </a:solidFill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362" name="Picture 4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9200" y="1066800"/>
            <a:ext cx="6553200" cy="4259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3" name="Rectangle 5"/>
          <p:cNvSpPr/>
          <p:nvPr/>
        </p:nvSpPr>
        <p:spPr>
          <a:xfrm>
            <a:off x="2743200" y="5486400"/>
            <a:ext cx="38862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/>
          <a:p>
            <a:pPr lvl="0" algn="ctr" eaLnBrk="1" hangingPunct="1"/>
            <a:r>
              <a:rPr lang="zh-CN" altLang="en-US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連接器導引針</a:t>
            </a:r>
            <a:r>
              <a:rPr lang="en-US" altLang="zh-CN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——</a:t>
            </a:r>
            <a:r>
              <a:rPr lang="zh-CN" altLang="en-US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耐久性對比</a:t>
            </a:r>
            <a:endParaRPr lang="zh-CN" altLang="en-US" sz="2400" dirty="0">
              <a:solidFill>
                <a:schemeClr val="tx2"/>
              </a:solidFill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dirty="0"/>
              <a:t>MPO</a:t>
            </a:r>
            <a:endParaRPr lang="en-US" altLang="zh-TW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MPO(Multi-fiber Push On)</a:t>
            </a:r>
            <a:r>
              <a:rPr lang="zh-CN" altLang="en-US" sz="2400" dirty="0"/>
              <a:t>型光纖連接器</a:t>
            </a:r>
            <a:endParaRPr lang="zh-CN" altLang="en-US" sz="2400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zh-CN" sz="2400" dirty="0"/>
              <a:t>    MPO</a:t>
            </a:r>
            <a:r>
              <a:rPr lang="zh-CN" altLang="en-US" sz="2400" dirty="0"/>
              <a:t>型光纖連接器是一種多芯多通道插拔式連接器。它的特徵是由一個標稱直徑為</a:t>
            </a:r>
            <a:r>
              <a:rPr lang="en-US" altLang="zh-CN" sz="2400" dirty="0"/>
              <a:t>6.4mm×2.5mm</a:t>
            </a:r>
            <a:r>
              <a:rPr lang="zh-CN" altLang="en-US" sz="2400" dirty="0"/>
              <a:t>的矩形插芯，利用插芯端面上左右兩個直徑為</a:t>
            </a:r>
            <a:r>
              <a:rPr lang="en-US" altLang="zh-CN" sz="2400" dirty="0"/>
              <a:t>0.7mm</a:t>
            </a:r>
            <a:r>
              <a:rPr lang="zh-CN" altLang="en-US" sz="2400" dirty="0"/>
              <a:t>直徑的導引孔與導引針進行定位對中。</a:t>
            </a:r>
            <a:endParaRPr lang="zh-CN" altLang="en-US" sz="2400" dirty="0"/>
          </a:p>
          <a:p>
            <a:pPr eaLnBrk="1" hangingPunct="1">
              <a:lnSpc>
                <a:spcPct val="90000"/>
              </a:lnSpc>
              <a:buNone/>
            </a:pPr>
            <a:r>
              <a:rPr lang="zh-CN" altLang="en-US" sz="2400" dirty="0"/>
              <a:t>    它用於</a:t>
            </a:r>
            <a:r>
              <a:rPr lang="en-US" altLang="zh-CN" sz="2400" dirty="0"/>
              <a:t>2</a:t>
            </a:r>
            <a:r>
              <a:rPr lang="en-US" altLang="zh-CN" sz="2400" dirty="0">
                <a:ea typeface="Arial" panose="020B0604020202020204" pitchFamily="34" charset="0"/>
              </a:rPr>
              <a:t>~12</a:t>
            </a:r>
            <a:r>
              <a:rPr lang="zh-CN" altLang="en-US" sz="2400" dirty="0">
                <a:ea typeface="Arial" panose="020B0604020202020204" pitchFamily="34" charset="0"/>
              </a:rPr>
              <a:t>芯並排光纖的連接，最多可以是兩排</a:t>
            </a:r>
            <a:r>
              <a:rPr lang="en-US" altLang="zh-CN" sz="2400" dirty="0">
                <a:ea typeface="Arial" panose="020B0604020202020204" pitchFamily="34" charset="0"/>
              </a:rPr>
              <a:t>24</a:t>
            </a:r>
            <a:r>
              <a:rPr lang="zh-CN" altLang="en-US" sz="2400" dirty="0">
                <a:ea typeface="Arial" panose="020B0604020202020204" pitchFamily="34" charset="0"/>
              </a:rPr>
              <a:t>芯光線同時連接。對接時，有一個裝在插芯尾部的彈簧對插芯施加一軸向的壓力，直到連接頭的外框套跟適配器鎖緊。插芯上側面有一個陽（凸）鍵，用作連接時限制連接頭之間的相對位置，以確定光纖正確的對接順序。</a:t>
            </a:r>
            <a:endParaRPr lang="zh-CN" altLang="en-US" sz="2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6"/>
          <p:cNvPicPr>
            <a:picLocks noChangeAspect="1"/>
          </p:cNvPicPr>
          <p:nvPr/>
        </p:nvPicPr>
        <p:blipFill>
          <a:blip r:embed="rId1"/>
          <a:srcRect b="5037"/>
          <a:stretch>
            <a:fillRect/>
          </a:stretch>
        </p:blipFill>
        <p:spPr>
          <a:xfrm>
            <a:off x="4114800" y="1143000"/>
            <a:ext cx="4876800" cy="38179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Rectangle 8"/>
          <p:cNvSpPr/>
          <p:nvPr/>
        </p:nvSpPr>
        <p:spPr>
          <a:xfrm>
            <a:off x="5181600" y="5029200"/>
            <a:ext cx="2743200" cy="533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1" hangingPunct="1"/>
            <a:r>
              <a:rPr lang="en-US" altLang="zh-CN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MPO</a:t>
            </a:r>
            <a:r>
              <a:rPr lang="zh-CN" altLang="en-US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型連接器結構</a:t>
            </a:r>
            <a:endParaRPr lang="zh-TW" altLang="en-US" sz="2400" dirty="0">
              <a:solidFill>
                <a:schemeClr val="tx2"/>
              </a:solidFill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5124" name="Rectangle 10"/>
          <p:cNvSpPr/>
          <p:nvPr/>
        </p:nvSpPr>
        <p:spPr>
          <a:xfrm>
            <a:off x="609600" y="1295400"/>
            <a:ext cx="3505200" cy="1752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連接器接口是由一個帶導</a:t>
            </a:r>
            <a:endParaRPr lang="zh-CN" altLang="en-US" sz="2400" dirty="0">
              <a:latin typeface="Arial" panose="020B0604020202020204" pitchFamily="34" charset="0"/>
              <a:ea typeface="PMingLiU" panose="02020500000000000000" pitchFamily="18" charset="-120"/>
            </a:endParaRPr>
          </a:p>
          <a:p>
            <a:pPr lvl="0" eaLnBrk="1" hangingPunct="1"/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針孔的母插頭和一個帶導</a:t>
            </a:r>
            <a:endParaRPr lang="zh-CN" altLang="en-US" sz="2400" dirty="0">
              <a:latin typeface="Arial" panose="020B0604020202020204" pitchFamily="34" charset="0"/>
              <a:ea typeface="PMingLiU" panose="02020500000000000000" pitchFamily="18" charset="-120"/>
            </a:endParaRPr>
          </a:p>
          <a:p>
            <a:pPr lvl="0" eaLnBrk="1" hangingPunct="1"/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針的公插頭對接并鎖緊在</a:t>
            </a:r>
            <a:endParaRPr lang="zh-CN" altLang="en-US" sz="2400" dirty="0">
              <a:latin typeface="Arial" panose="020B0604020202020204" pitchFamily="34" charset="0"/>
              <a:ea typeface="PMingLiU" panose="02020500000000000000" pitchFamily="18" charset="-120"/>
            </a:endParaRPr>
          </a:p>
          <a:p>
            <a:pPr lvl="0" eaLnBrk="1" hangingPunct="1"/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一個適配器里（如圖）。</a:t>
            </a:r>
            <a:endParaRPr lang="zh-CN" altLang="en-US" sz="2400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pic>
        <p:nvPicPr>
          <p:cNvPr id="5125" name="Picture 12" descr="1-s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59175"/>
            <a:ext cx="4114800" cy="2524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Rectangle 9"/>
          <p:cNvSpPr/>
          <p:nvPr/>
        </p:nvSpPr>
        <p:spPr>
          <a:xfrm>
            <a:off x="3581400" y="5562600"/>
            <a:ext cx="2209800" cy="533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/>
          <a:p>
            <a:pPr lvl="0" algn="ctr" eaLnBrk="1" hangingPunct="1"/>
            <a:r>
              <a:rPr lang="zh-CN" altLang="en-US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母插頭</a:t>
            </a:r>
            <a:r>
              <a:rPr lang="en-US" altLang="zh-CN" sz="2400" dirty="0">
                <a:solidFill>
                  <a:schemeClr val="tx2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&amp;</a:t>
            </a:r>
            <a:r>
              <a:rPr lang="zh-CN" altLang="en-US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公插頭</a:t>
            </a:r>
            <a:endParaRPr lang="zh-CN" altLang="en-US" sz="2400" dirty="0">
              <a:solidFill>
                <a:schemeClr val="tx2"/>
              </a:solidFill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12" descr="mt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838200"/>
            <a:ext cx="6400800" cy="4540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Rectangle 5"/>
          <p:cNvSpPr/>
          <p:nvPr/>
        </p:nvSpPr>
        <p:spPr>
          <a:xfrm>
            <a:off x="2895600" y="3276600"/>
            <a:ext cx="1447800" cy="609600"/>
          </a:xfrm>
          <a:prstGeom prst="rect">
            <a:avLst/>
          </a:prstGeom>
          <a:solidFill>
            <a:schemeClr val="accent1">
              <a:alpha val="0"/>
            </a:schemeClr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6148" name="Rectangle 7"/>
          <p:cNvSpPr/>
          <p:nvPr/>
        </p:nvSpPr>
        <p:spPr>
          <a:xfrm flipV="1">
            <a:off x="3276600" y="3581400"/>
            <a:ext cx="685800" cy="762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6149" name="Oval 8"/>
          <p:cNvSpPr/>
          <p:nvPr/>
        </p:nvSpPr>
        <p:spPr>
          <a:xfrm>
            <a:off x="2971800" y="3505200"/>
            <a:ext cx="2286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6150" name="Oval 9"/>
          <p:cNvSpPr/>
          <p:nvPr/>
        </p:nvSpPr>
        <p:spPr>
          <a:xfrm>
            <a:off x="4038600" y="3505200"/>
            <a:ext cx="2286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6151" name="Rectangle 16"/>
          <p:cNvSpPr/>
          <p:nvPr/>
        </p:nvSpPr>
        <p:spPr>
          <a:xfrm>
            <a:off x="914400" y="2438400"/>
            <a:ext cx="9144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/>
          <a:p>
            <a:pPr lvl="0" algn="ctr" eaLnBrk="1" hangingPunct="1"/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插芯</a:t>
            </a:r>
            <a:endParaRPr lang="zh-CN" altLang="en-US" sz="2400" dirty="0">
              <a:latin typeface="Arial" panose="020B0604020202020204" pitchFamily="34" charset="0"/>
              <a:ea typeface="PMingLiU" panose="02020500000000000000" pitchFamily="18" charset="-120"/>
            </a:endParaRPr>
          </a:p>
          <a:p>
            <a:pPr lvl="0" algn="ctr" eaLnBrk="1" hangingPunct="1"/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（</a:t>
            </a:r>
            <a:r>
              <a:rPr lang="en-US" altLang="zh-CN" sz="2400" dirty="0">
                <a:latin typeface="Arial" panose="020B0604020202020204" pitchFamily="34" charset="0"/>
                <a:ea typeface="PMingLiU" panose="02020500000000000000" pitchFamily="18" charset="-120"/>
              </a:rPr>
              <a:t>MT</a:t>
            </a:r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ea typeface="PMingLiU" panose="02020500000000000000" pitchFamily="18" charset="-120"/>
              </a:rPr>
              <a:t>Ferrule</a:t>
            </a:r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）</a:t>
            </a:r>
            <a:endParaRPr lang="zh-CN" altLang="en-US" sz="2400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6152" name="Rectangle 19"/>
          <p:cNvSpPr/>
          <p:nvPr/>
        </p:nvSpPr>
        <p:spPr>
          <a:xfrm>
            <a:off x="1143000" y="4419600"/>
            <a:ext cx="9144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/>
          <a:p>
            <a:pPr lvl="0" algn="ctr" eaLnBrk="1" hangingPunct="1"/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導引針（孔）</a:t>
            </a:r>
            <a:endParaRPr lang="zh-CN" altLang="en-US" sz="2400" dirty="0">
              <a:latin typeface="Arial" panose="020B0604020202020204" pitchFamily="34" charset="0"/>
              <a:ea typeface="PMingLiU" panose="02020500000000000000" pitchFamily="18" charset="-120"/>
            </a:endParaRPr>
          </a:p>
          <a:p>
            <a:pPr lvl="0" algn="ctr" eaLnBrk="1" hangingPunct="1"/>
            <a:r>
              <a:rPr lang="en-US" altLang="zh-CN" sz="2400" dirty="0">
                <a:latin typeface="Arial" panose="020B0604020202020204" pitchFamily="34" charset="0"/>
                <a:ea typeface="PMingLiU" panose="02020500000000000000" pitchFamily="18" charset="-120"/>
              </a:rPr>
              <a:t>Guide pins</a:t>
            </a:r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（</a:t>
            </a:r>
            <a:r>
              <a:rPr lang="en-US" altLang="zh-CN" sz="2400" dirty="0">
                <a:latin typeface="Arial" panose="020B0604020202020204" pitchFamily="34" charset="0"/>
                <a:ea typeface="PMingLiU" panose="02020500000000000000" pitchFamily="18" charset="-120"/>
              </a:rPr>
              <a:t>holes</a:t>
            </a:r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）</a:t>
            </a:r>
            <a:endParaRPr lang="zh-CN" altLang="en-US" sz="2400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6153" name="Rectangle 21"/>
          <p:cNvSpPr/>
          <p:nvPr/>
        </p:nvSpPr>
        <p:spPr>
          <a:xfrm>
            <a:off x="762000" y="1447800"/>
            <a:ext cx="11430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/>
          <a:p>
            <a:pPr lvl="0" algn="ctr" eaLnBrk="1" hangingPunct="1"/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帶狀光纖</a:t>
            </a:r>
            <a:endParaRPr lang="zh-CN" altLang="en-US" sz="2400" dirty="0">
              <a:latin typeface="Arial" panose="020B0604020202020204" pitchFamily="34" charset="0"/>
              <a:ea typeface="PMingLiU" panose="02020500000000000000" pitchFamily="18" charset="-120"/>
            </a:endParaRPr>
          </a:p>
          <a:p>
            <a:pPr lvl="0" algn="ctr" eaLnBrk="1" hangingPunct="1"/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（</a:t>
            </a:r>
            <a:r>
              <a:rPr lang="en-US" altLang="zh-CN" sz="2400" dirty="0">
                <a:latin typeface="Arial" panose="020B0604020202020204" pitchFamily="34" charset="0"/>
                <a:ea typeface="PMingLiU" panose="02020500000000000000" pitchFamily="18" charset="-120"/>
              </a:rPr>
              <a:t>Ribbon Fiber</a:t>
            </a:r>
            <a:r>
              <a:rPr lang="zh-CN" altLang="en-US" sz="2400" dirty="0">
                <a:latin typeface="Arial" panose="020B0604020202020204" pitchFamily="34" charset="0"/>
                <a:ea typeface="PMingLiU" panose="02020500000000000000" pitchFamily="18" charset="-120"/>
              </a:rPr>
              <a:t>）</a:t>
            </a:r>
            <a:endParaRPr lang="zh-CN" altLang="en-US" sz="2400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pic>
        <p:nvPicPr>
          <p:cNvPr id="6154" name="Picture 22" descr="mpo connector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3352800"/>
            <a:ext cx="2743200" cy="2743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5" name="Line 23"/>
          <p:cNvSpPr/>
          <p:nvPr/>
        </p:nvSpPr>
        <p:spPr>
          <a:xfrm flipH="1" flipV="1">
            <a:off x="1828800" y="2819400"/>
            <a:ext cx="1066800" cy="45720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56" name="Line 24"/>
          <p:cNvSpPr/>
          <p:nvPr/>
        </p:nvSpPr>
        <p:spPr>
          <a:xfrm flipH="1">
            <a:off x="1371600" y="3657600"/>
            <a:ext cx="1600200" cy="762000"/>
          </a:xfrm>
          <a:prstGeom prst="line">
            <a:avLst/>
          </a:prstGeom>
          <a:ln w="127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57" name="Line 25"/>
          <p:cNvSpPr/>
          <p:nvPr/>
        </p:nvSpPr>
        <p:spPr>
          <a:xfrm flipH="1">
            <a:off x="1447800" y="3733800"/>
            <a:ext cx="2667000" cy="685800"/>
          </a:xfrm>
          <a:prstGeom prst="line">
            <a:avLst/>
          </a:prstGeom>
          <a:ln w="127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58" name="Line 26"/>
          <p:cNvSpPr/>
          <p:nvPr/>
        </p:nvSpPr>
        <p:spPr>
          <a:xfrm flipH="1" flipV="1">
            <a:off x="1981200" y="1905000"/>
            <a:ext cx="1600200" cy="167640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59" name="Rectangle 27"/>
          <p:cNvSpPr/>
          <p:nvPr/>
        </p:nvSpPr>
        <p:spPr>
          <a:xfrm>
            <a:off x="3733800" y="5562600"/>
            <a:ext cx="2819400" cy="60960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lvl="0" algn="ctr" eaLnBrk="1" hangingPunct="1"/>
            <a:r>
              <a:rPr lang="en-US" altLang="zh-CN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MPO-LC</a:t>
            </a:r>
            <a:r>
              <a:rPr lang="zh-CN" altLang="en-US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型光纖跳線（</a:t>
            </a:r>
            <a:r>
              <a:rPr lang="en-US" altLang="zh-CN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12</a:t>
            </a:r>
            <a:r>
              <a:rPr lang="zh-CN" altLang="en-US" sz="2400" dirty="0">
                <a:solidFill>
                  <a:schemeClr val="tx2"/>
                </a:solidFill>
                <a:latin typeface="Arial" panose="020B0604020202020204" pitchFamily="34" charset="0"/>
                <a:ea typeface="PMingLiU" panose="02020500000000000000" pitchFamily="18" charset="-120"/>
              </a:rPr>
              <a:t>芯）</a:t>
            </a:r>
            <a:endParaRPr lang="zh-TW" altLang="en-US" sz="2400" dirty="0">
              <a:solidFill>
                <a:schemeClr val="tx2"/>
              </a:solidFill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6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sz="2400" dirty="0"/>
              <a:t>MT</a:t>
            </a:r>
            <a:r>
              <a:rPr lang="zh-CN" altLang="en-US" sz="2400" dirty="0"/>
              <a:t>插芯是確定連接器連接特性的關鍵部份。插芯具有兩個導引孔（針）和若干光纖孔。導引孔（針）和光纖孔的節距分別爲</a:t>
            </a:r>
            <a:r>
              <a:rPr lang="en-US" altLang="zh-CN" sz="2400" dirty="0"/>
              <a:t>4.6mm</a:t>
            </a:r>
            <a:r>
              <a:rPr lang="zh-CN" altLang="en-US" sz="2400" dirty="0"/>
              <a:t>和</a:t>
            </a:r>
            <a:r>
              <a:rPr lang="en-US" altLang="zh-CN" sz="2400" dirty="0"/>
              <a:t>0.25mm</a:t>
            </a:r>
            <a:r>
              <a:rPr lang="zh-CN" altLang="en-US" sz="2400" dirty="0"/>
              <a:t>。為了得到單模光纖的低插入損耗，光纖孔與設計位置的錯位必須小於或等於</a:t>
            </a:r>
            <a:r>
              <a:rPr lang="en-US" altLang="zh-CN" sz="2400" dirty="0"/>
              <a:t>1</a:t>
            </a:r>
            <a:r>
              <a:rPr lang="el-GR" altLang="zh-CN" sz="2400" dirty="0">
                <a:latin typeface="PMingLiU" panose="02020500000000000000" pitchFamily="18" charset="-120"/>
              </a:rPr>
              <a:t>μ</a:t>
            </a:r>
            <a:r>
              <a:rPr lang="en-US" altLang="zh-CN" sz="2400" dirty="0">
                <a:latin typeface="PMingLiU" panose="02020500000000000000" pitchFamily="18" charset="-120"/>
              </a:rPr>
              <a:t>m</a:t>
            </a:r>
            <a:r>
              <a:rPr lang="zh-CN" altLang="en-US" sz="2400" dirty="0">
                <a:latin typeface="PMingLiU" panose="02020500000000000000" pitchFamily="18" charset="-120"/>
              </a:rPr>
              <a:t>。</a:t>
            </a:r>
            <a:endParaRPr lang="zh-CN" altLang="en-US" sz="2400" dirty="0">
              <a:latin typeface="PMingLiU" panose="02020500000000000000" pitchFamily="18" charset="-120"/>
            </a:endParaRPr>
          </a:p>
          <a:p>
            <a:pPr eaLnBrk="1" hangingPunct="1"/>
            <a:r>
              <a:rPr lang="zh-CN" altLang="en-US" sz="2400" dirty="0">
                <a:latin typeface="PMingLiU" panose="02020500000000000000" pitchFamily="18" charset="-120"/>
              </a:rPr>
              <a:t>按照現有的</a:t>
            </a:r>
            <a:r>
              <a:rPr lang="en-US" altLang="zh-CN" sz="2400" dirty="0">
                <a:latin typeface="PMingLiU" panose="02020500000000000000" pitchFamily="18" charset="-120"/>
              </a:rPr>
              <a:t>MT</a:t>
            </a:r>
            <a:r>
              <a:rPr lang="zh-CN" altLang="en-US" sz="2400" dirty="0">
                <a:latin typeface="PMingLiU" panose="02020500000000000000" pitchFamily="18" charset="-120"/>
              </a:rPr>
              <a:t>插芯設計標準，要把連接器的芯數提高到</a:t>
            </a:r>
            <a:r>
              <a:rPr lang="en-US" altLang="zh-CN" sz="2400" dirty="0">
                <a:latin typeface="PMingLiU" panose="02020500000000000000" pitchFamily="18" charset="-120"/>
              </a:rPr>
              <a:t>12</a:t>
            </a:r>
            <a:r>
              <a:rPr lang="zh-CN" altLang="en-US" sz="2400" dirty="0">
                <a:latin typeface="PMingLiU" panose="02020500000000000000" pitchFamily="18" charset="-120"/>
              </a:rPr>
              <a:t>芯以上，在插芯端面上把光纖排成</a:t>
            </a:r>
            <a:r>
              <a:rPr lang="en-US" altLang="zh-CN" sz="2400" dirty="0">
                <a:latin typeface="PMingLiU" panose="02020500000000000000" pitchFamily="18" charset="-120"/>
              </a:rPr>
              <a:t>1</a:t>
            </a:r>
            <a:r>
              <a:rPr lang="zh-CN" altLang="en-US" sz="2400" dirty="0">
                <a:latin typeface="PMingLiU" panose="02020500000000000000" pitchFamily="18" charset="-120"/>
              </a:rPr>
              <a:t>列已經很困難，於是出現了把光纖排成兩行和兩行以上的</a:t>
            </a:r>
            <a:r>
              <a:rPr lang="en-US" altLang="zh-CN" sz="2400" dirty="0">
                <a:latin typeface="PMingLiU" panose="02020500000000000000" pitchFamily="18" charset="-120"/>
              </a:rPr>
              <a:t>2-D</a:t>
            </a:r>
            <a:r>
              <a:rPr lang="zh-CN" altLang="en-US" sz="2400" dirty="0">
                <a:latin typeface="PMingLiU" panose="02020500000000000000" pitchFamily="18" charset="-120"/>
              </a:rPr>
              <a:t>陣列插芯。</a:t>
            </a:r>
            <a:endParaRPr lang="zh-CN" altLang="en-US" sz="2400" dirty="0">
              <a:latin typeface="PMingLiU" panose="02020500000000000000" pitchFamily="18" charset="-120"/>
            </a:endParaRPr>
          </a:p>
        </p:txBody>
      </p:sp>
      <p:pic>
        <p:nvPicPr>
          <p:cNvPr id="7171" name="Picture 9" descr="_m_gw_yqnvZxsIrrq9KAC-7TKGELV5NCOmf4ChJJ6VRHs5KvK_2Ah6BL-UBUPqEX2HmtElK5FTrV6FCPbnvW3bFOQcJrEGLoL24NMDOBqYh5TlRxc=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9200" y="4648200"/>
            <a:ext cx="2478088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2" name="Picture 10" descr="_m_gw_yqnvZxsIrrq9KAC-7TKGELV5NCOmf4ChJJ6VRHs5KvK_2Ah6BL-UBUPqEX2HmtElYrUbGd9V3ZT5twN353v3HtoEWfJ3dSrJ9V92Iyc_eEk="/>
          <p:cNvPicPr>
            <a:picLocks noChangeAspect="1"/>
          </p:cNvPicPr>
          <p:nvPr/>
        </p:nvPicPr>
        <p:blipFill>
          <a:blip r:embed="rId2"/>
          <a:srcRect l="2316"/>
          <a:stretch>
            <a:fillRect/>
          </a:stretch>
        </p:blipFill>
        <p:spPr>
          <a:xfrm>
            <a:off x="5241925" y="4613275"/>
            <a:ext cx="2606675" cy="14684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5" descr="1822487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73625" y="2133600"/>
            <a:ext cx="4270375" cy="4724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5" name="Picture 4" descr="1822333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00800" cy="39576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6" name="Rectangle 6"/>
          <p:cNvSpPr/>
          <p:nvPr/>
        </p:nvSpPr>
        <p:spPr>
          <a:xfrm>
            <a:off x="4648200" y="1295400"/>
            <a:ext cx="228600" cy="1600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8197" name="Rectangle 9"/>
          <p:cNvSpPr/>
          <p:nvPr/>
        </p:nvSpPr>
        <p:spPr>
          <a:xfrm>
            <a:off x="6400800" y="3962400"/>
            <a:ext cx="1524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8198" name="Rectangle 10"/>
          <p:cNvSpPr/>
          <p:nvPr/>
        </p:nvSpPr>
        <p:spPr>
          <a:xfrm>
            <a:off x="7391400" y="4724400"/>
            <a:ext cx="1524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eaLnBrk="1" hangingPunct="1"/>
            <a:endParaRPr lang="zh-CN" altLang="en-US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2400" dirty="0"/>
              <a:t>傳統包含</a:t>
            </a:r>
            <a:r>
              <a:rPr lang="en-US" altLang="zh-CN" sz="2400" dirty="0"/>
              <a:t>MT</a:t>
            </a:r>
            <a:r>
              <a:rPr lang="zh-CN" altLang="en-US" sz="2400" dirty="0"/>
              <a:t>插芯的</a:t>
            </a:r>
            <a:r>
              <a:rPr lang="en-US" altLang="zh-CN" sz="2400" dirty="0"/>
              <a:t>MPO</a:t>
            </a:r>
            <a:r>
              <a:rPr lang="zh-CN" altLang="en-US" sz="2400" dirty="0"/>
              <a:t>連接器中，反復接插會使導引孔附近端面發生開裂或損傷，最終影響插入損耗的穩定性。通過在導引孔近端面處倒角，可以有效的降低損耗。</a:t>
            </a:r>
            <a:endParaRPr lang="zh-CN" altLang="en-US" sz="2400" dirty="0"/>
          </a:p>
          <a:p>
            <a:pPr eaLnBrk="1" hangingPunct="1"/>
            <a:r>
              <a:rPr lang="zh-CN" altLang="en-US" sz="2400" dirty="0"/>
              <a:t>按照</a:t>
            </a:r>
            <a:r>
              <a:rPr lang="en-US" altLang="zh-CN" sz="2400" dirty="0"/>
              <a:t>MT</a:t>
            </a:r>
            <a:r>
              <a:rPr lang="zh-CN" altLang="en-US" sz="2400" dirty="0"/>
              <a:t>插芯的研磨方式，</a:t>
            </a:r>
            <a:r>
              <a:rPr lang="en-US" altLang="zh-CN" sz="2400" dirty="0"/>
              <a:t>MPO</a:t>
            </a:r>
            <a:r>
              <a:rPr lang="zh-CN" altLang="en-US" sz="2400" dirty="0"/>
              <a:t>連接器可以分為</a:t>
            </a:r>
            <a:endParaRPr lang="zh-CN" altLang="en-US" sz="2400" dirty="0"/>
          </a:p>
          <a:p>
            <a:pPr eaLnBrk="1" hangingPunct="1">
              <a:buNone/>
            </a:pPr>
            <a:r>
              <a:rPr lang="en-US" altLang="zh-CN" sz="2400" dirty="0"/>
              <a:t>   - MPO</a:t>
            </a:r>
            <a:r>
              <a:rPr lang="zh-CN" altLang="en-US" sz="2400" dirty="0"/>
              <a:t>平面連接器（</a:t>
            </a:r>
            <a:r>
              <a:rPr lang="en-US" altLang="zh-CN" sz="2400" dirty="0"/>
              <a:t>MPO Plane Connector</a:t>
            </a:r>
            <a:r>
              <a:rPr lang="zh-CN" altLang="en-US" sz="2400" dirty="0"/>
              <a:t>）：插芯端面為平面的</a:t>
            </a:r>
            <a:r>
              <a:rPr lang="en-US" altLang="zh-CN" sz="2400" dirty="0"/>
              <a:t>MPO</a:t>
            </a:r>
            <a:r>
              <a:rPr lang="zh-CN" altLang="en-US" sz="2400" dirty="0"/>
              <a:t>連接器</a:t>
            </a:r>
            <a:endParaRPr lang="zh-CN" altLang="en-US" sz="2400" dirty="0"/>
          </a:p>
          <a:p>
            <a:pPr eaLnBrk="1" hangingPunct="1">
              <a:buNone/>
            </a:pPr>
            <a:r>
              <a:rPr lang="zh-CN" altLang="en-US" sz="2400" dirty="0"/>
              <a:t>   </a:t>
            </a:r>
            <a:r>
              <a:rPr lang="en-US" altLang="zh-CN" sz="2400" dirty="0"/>
              <a:t>- MPO</a:t>
            </a:r>
            <a:r>
              <a:rPr lang="zh-CN" altLang="en-US" sz="2400" dirty="0"/>
              <a:t>斜面連接器（</a:t>
            </a:r>
            <a:r>
              <a:rPr lang="en-US" altLang="zh-CN" sz="2400" dirty="0"/>
              <a:t>MPO Angled Connector</a:t>
            </a:r>
            <a:r>
              <a:rPr lang="zh-CN" altLang="en-US" sz="2400" dirty="0"/>
              <a:t>）：插芯端面為斜面（通常為</a:t>
            </a:r>
            <a:r>
              <a:rPr lang="en-US" altLang="zh-CN" sz="2400" dirty="0"/>
              <a:t>8°</a:t>
            </a:r>
            <a:r>
              <a:rPr lang="zh-CN" altLang="en-US" sz="2400" dirty="0"/>
              <a:t>角）的</a:t>
            </a:r>
            <a:r>
              <a:rPr lang="en-US" altLang="zh-CN" sz="2400" dirty="0"/>
              <a:t>MPO</a:t>
            </a:r>
            <a:r>
              <a:rPr lang="zh-CN" altLang="en-US" sz="2400" dirty="0"/>
              <a:t>連接器</a:t>
            </a:r>
            <a:endParaRPr lang="zh-CN" altLang="en-US" sz="2400" dirty="0"/>
          </a:p>
          <a:p>
            <a:pPr eaLnBrk="1" hangingPunct="1"/>
            <a:endParaRPr lang="en-US" altLang="zh-TW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</a:pPr>
            <a:r>
              <a:rPr lang="en-US" altLang="zh-CN" sz="2400" dirty="0"/>
              <a:t>MPO</a:t>
            </a:r>
            <a:r>
              <a:rPr lang="zh-CN" altLang="en-US" sz="2400" dirty="0"/>
              <a:t>型單模光纖連接器插頭光學性能指標</a:t>
            </a:r>
            <a:endParaRPr lang="zh-CN" altLang="en-US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400" dirty="0"/>
              <a:t>- </a:t>
            </a:r>
            <a:r>
              <a:rPr lang="zh-CN" altLang="en-US" sz="2400" dirty="0"/>
              <a:t>任一插頭通過標準適配器與標準插頭的最大插入損耗≤</a:t>
            </a:r>
            <a:r>
              <a:rPr lang="en-US" altLang="zh-CN" sz="2400" dirty="0"/>
              <a:t>0.8dB</a:t>
            </a:r>
            <a:r>
              <a:rPr lang="zh-CN" altLang="en-US" sz="2400" dirty="0"/>
              <a:t>（含重複性）；回波損耗＞</a:t>
            </a:r>
            <a:r>
              <a:rPr lang="en-US" altLang="zh-CN" sz="2400" dirty="0"/>
              <a:t>30dB</a:t>
            </a:r>
            <a:r>
              <a:rPr lang="zh-CN" altLang="en-US" sz="2400" dirty="0"/>
              <a:t>（</a:t>
            </a:r>
            <a:r>
              <a:rPr lang="en-US" altLang="zh-CN" sz="2400" dirty="0"/>
              <a:t>MPO/PC</a:t>
            </a:r>
            <a:r>
              <a:rPr lang="zh-CN" altLang="en-US" sz="2400" dirty="0"/>
              <a:t>），＞</a:t>
            </a:r>
            <a:r>
              <a:rPr lang="en-US" altLang="zh-CN" sz="2400" dirty="0"/>
              <a:t>50dB</a:t>
            </a:r>
            <a:r>
              <a:rPr lang="zh-CN" altLang="en-US" sz="2400" dirty="0"/>
              <a:t>（</a:t>
            </a:r>
            <a:r>
              <a:rPr lang="en-US" altLang="zh-CN" sz="2400" dirty="0"/>
              <a:t>MPO/APC</a:t>
            </a:r>
            <a:r>
              <a:rPr lang="zh-CN" altLang="en-US" sz="2400" dirty="0"/>
              <a:t>）。</a:t>
            </a:r>
            <a:endParaRPr lang="zh-CN" altLang="en-US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dirty="0"/>
              <a:t> </a:t>
            </a:r>
            <a:r>
              <a:rPr lang="en-US" altLang="zh-CN" sz="2400" dirty="0"/>
              <a:t>- </a:t>
            </a:r>
            <a:r>
              <a:rPr lang="zh-CN" altLang="en-US" sz="2400" dirty="0"/>
              <a:t>兩個插頭通過適配器任意連接的最大插入損耗≤</a:t>
            </a:r>
            <a:r>
              <a:rPr lang="en-US" altLang="zh-CN" sz="2400" dirty="0"/>
              <a:t>1dB</a:t>
            </a:r>
            <a:r>
              <a:rPr lang="zh-CN" altLang="en-US" sz="2400" dirty="0"/>
              <a:t>；回波損耗＞</a:t>
            </a:r>
            <a:r>
              <a:rPr lang="en-US" altLang="zh-CN" sz="2400" dirty="0"/>
              <a:t>20dB</a:t>
            </a:r>
            <a:r>
              <a:rPr lang="zh-CN" altLang="en-US" sz="2400" dirty="0"/>
              <a:t>（</a:t>
            </a:r>
            <a:r>
              <a:rPr lang="en-US" altLang="zh-CN" sz="2400" dirty="0"/>
              <a:t>MPO/PC</a:t>
            </a:r>
            <a:r>
              <a:rPr lang="zh-CN" altLang="en-US" sz="2400" dirty="0"/>
              <a:t>），＞</a:t>
            </a:r>
            <a:r>
              <a:rPr lang="en-US" altLang="zh-CN" sz="2400" dirty="0"/>
              <a:t>40dB</a:t>
            </a:r>
            <a:r>
              <a:rPr lang="zh-CN" altLang="en-US" sz="2400" dirty="0"/>
              <a:t>（</a:t>
            </a:r>
            <a:r>
              <a:rPr lang="en-US" altLang="zh-CN" sz="2400" dirty="0"/>
              <a:t>MPO/APC</a:t>
            </a:r>
            <a:r>
              <a:rPr lang="zh-CN" altLang="en-US" sz="2400" dirty="0"/>
              <a:t>）。</a:t>
            </a:r>
            <a:endParaRPr lang="zh-CN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zh-CN" sz="2400" dirty="0"/>
              <a:t>MPO</a:t>
            </a:r>
            <a:r>
              <a:rPr lang="zh-CN" altLang="en-US" sz="2400" dirty="0"/>
              <a:t>型多模光纖連接器插頭光學性能指標</a:t>
            </a:r>
            <a:endParaRPr lang="zh-CN" altLang="en-US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2400" dirty="0"/>
              <a:t> - </a:t>
            </a:r>
            <a:r>
              <a:rPr lang="zh-CN" altLang="en-US" sz="2400" dirty="0"/>
              <a:t>任一插頭通過標準適配器與標準插頭的最大插入損耗≤</a:t>
            </a:r>
            <a:r>
              <a:rPr lang="en-US" altLang="zh-CN" sz="2400" dirty="0"/>
              <a:t>0.7dB</a:t>
            </a:r>
            <a:r>
              <a:rPr lang="zh-CN" altLang="en-US" sz="2400" dirty="0"/>
              <a:t>（含重複性）。</a:t>
            </a:r>
            <a:endParaRPr lang="zh-CN" altLang="en-US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dirty="0"/>
              <a:t> </a:t>
            </a:r>
            <a:r>
              <a:rPr lang="en-US" altLang="zh-CN" sz="2400" dirty="0"/>
              <a:t>- </a:t>
            </a:r>
            <a:r>
              <a:rPr lang="zh-CN" altLang="en-US" sz="2400" dirty="0"/>
              <a:t>兩個插頭通過適配器任意連接的最大插入損耗≤</a:t>
            </a:r>
            <a:r>
              <a:rPr lang="en-US" altLang="zh-CN" sz="2400" dirty="0"/>
              <a:t>1dB</a:t>
            </a:r>
            <a:r>
              <a:rPr lang="zh-CN" altLang="en-US" sz="2400" dirty="0"/>
              <a:t>。</a:t>
            </a:r>
            <a:endParaRPr lang="zh-CN" altLang="en-US" sz="2400" dirty="0"/>
          </a:p>
          <a:p>
            <a:pPr eaLnBrk="1" hangingPunct="1">
              <a:lnSpc>
                <a:spcPct val="80000"/>
              </a:lnSpc>
            </a:pPr>
            <a:endParaRPr lang="zh-CN" altLang="en-US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CN" sz="1900" dirty="0"/>
              <a:t> </a:t>
            </a:r>
            <a:endParaRPr lang="zh-TW" altLang="en-US" sz="1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優勢</a:t>
            </a:r>
            <a:endParaRPr lang="zh-CN" altLang="en-US" dirty="0">
              <a:solidFill>
                <a:srgbClr val="0000FF"/>
              </a:solidFill>
            </a:endParaRPr>
          </a:p>
          <a:p>
            <a:pPr eaLnBrk="1" hangingPunct="1">
              <a:buNone/>
            </a:pPr>
            <a:r>
              <a:rPr lang="en-US" altLang="zh-CN" dirty="0"/>
              <a:t>  - </a:t>
            </a:r>
            <a:r>
              <a:rPr lang="zh-CN" altLang="en-US" dirty="0"/>
              <a:t>體積小，體積比</a:t>
            </a:r>
            <a:r>
              <a:rPr lang="en-US" altLang="zh-CN" dirty="0"/>
              <a:t>SC</a:t>
            </a:r>
            <a:r>
              <a:rPr lang="zh-CN" altLang="en-US" dirty="0"/>
              <a:t>型連接器還小；</a:t>
            </a:r>
            <a:endParaRPr lang="zh-CN" altLang="en-US" dirty="0"/>
          </a:p>
          <a:p>
            <a:pPr eaLnBrk="1" hangingPunct="1">
              <a:buNone/>
            </a:pPr>
            <a:r>
              <a:rPr lang="en-US" altLang="zh-CN" dirty="0"/>
              <a:t>  - </a:t>
            </a:r>
            <a:r>
              <a:rPr lang="zh-CN" altLang="en-US" dirty="0"/>
              <a:t>精度高，精密的</a:t>
            </a:r>
            <a:r>
              <a:rPr lang="en-US" altLang="zh-CN" dirty="0"/>
              <a:t>MT</a:t>
            </a:r>
            <a:r>
              <a:rPr lang="zh-CN" altLang="en-US" dirty="0"/>
              <a:t>導引針和導引孔保證了光纖對中的準確；</a:t>
            </a:r>
            <a:endParaRPr lang="zh-CN" altLang="en-US" dirty="0"/>
          </a:p>
          <a:p>
            <a:pPr eaLnBrk="1" hangingPunct="1">
              <a:buNone/>
            </a:pPr>
            <a:r>
              <a:rPr lang="zh-CN" altLang="en-US" dirty="0"/>
              <a:t>  </a:t>
            </a:r>
            <a:r>
              <a:rPr lang="en-US" altLang="zh-CN" dirty="0"/>
              <a:t>- </a:t>
            </a:r>
            <a:r>
              <a:rPr lang="zh-CN" altLang="en-US" dirty="0"/>
              <a:t>密度大，採用精確的幾何設計，能夠支持</a:t>
            </a:r>
            <a:r>
              <a:rPr lang="en-US" altLang="zh-CN" dirty="0"/>
              <a:t>12</a:t>
            </a:r>
            <a:r>
              <a:rPr lang="en-US" altLang="zh-CN" dirty="0">
                <a:ea typeface="Arial" panose="020B0604020202020204" pitchFamily="34" charset="0"/>
              </a:rPr>
              <a:t>~72</a:t>
            </a:r>
            <a:r>
              <a:rPr lang="zh-CN" altLang="en-US" dirty="0">
                <a:ea typeface="Arial" panose="020B0604020202020204" pitchFamily="34" charset="0"/>
              </a:rPr>
              <a:t>芯甚至</a:t>
            </a:r>
            <a:r>
              <a:rPr lang="en-US" altLang="zh-CN" dirty="0">
                <a:ea typeface="Arial" panose="020B0604020202020204" pitchFamily="34" charset="0"/>
              </a:rPr>
              <a:t>96</a:t>
            </a:r>
            <a:r>
              <a:rPr lang="zh-CN" altLang="en-US" dirty="0">
                <a:ea typeface="Arial" panose="020B0604020202020204" pitchFamily="34" charset="0"/>
              </a:rPr>
              <a:t>芯的光纖連接。</a:t>
            </a:r>
            <a:endParaRPr lang="zh-CN" altLang="en-US" dirty="0">
              <a:ea typeface="Arial" panose="020B0604020202020204" pitchFamily="34" charset="0"/>
            </a:endParaRPr>
          </a:p>
          <a:p>
            <a:pPr eaLnBrk="1" hangingPunct="1">
              <a:buNone/>
            </a:pPr>
            <a:endParaRPr lang="zh-CN" altLang="en-US" dirty="0"/>
          </a:p>
          <a:p>
            <a:pPr eaLnBrk="1" hangingPunct="1">
              <a:buNone/>
            </a:pPr>
            <a:endParaRPr lang="en-US" altLang="zh-CN" dirty="0"/>
          </a:p>
          <a:p>
            <a:pPr eaLnBrk="1" hangingPunct="1"/>
            <a:endParaRPr lang="en-US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PMingLiU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PMingLiU" panose="02020500000000000000" pitchFamily="18" charset="-12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0</TotalTime>
  <Words>1434</Words>
  <Application>WPS 演示</Application>
  <PresentationFormat>全屏显示(4:3)</PresentationFormat>
  <Paragraphs>76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Arial</vt:lpstr>
      <vt:lpstr>宋体</vt:lpstr>
      <vt:lpstr>Wingdings</vt:lpstr>
      <vt:lpstr>PMingLiU</vt:lpstr>
      <vt:lpstr>Garamond</vt:lpstr>
      <vt:lpstr>Calibri</vt:lpstr>
      <vt:lpstr>Times New Roman</vt:lpstr>
      <vt:lpstr>Adobe Garamond Pro Bold</vt:lpstr>
      <vt:lpstr>PMingLiU</vt:lpstr>
      <vt:lpstr>微软雅黑</vt:lpstr>
      <vt:lpstr>Segoe UI</vt:lpstr>
      <vt:lpstr>MT Extra</vt:lpstr>
      <vt:lpstr>Edge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32</cp:revision>
  <dcterms:created xsi:type="dcterms:W3CDTF">2017-04-27T07:09:40Z</dcterms:created>
  <dcterms:modified xsi:type="dcterms:W3CDTF">2017-04-27T07:10:31Z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2052-10.1.0.6393</vt:lpwstr>
  </property>
</Properties>
</file>